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6.xml.rels" ContentType="application/vnd.openxmlformats-package.relationships+xml"/>
  <Override PartName="/ppt/notesSlides/notesSlide3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43.gif" ContentType="image/gif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2.jpeg" ContentType="image/jpeg"/>
  <Override PartName="/ppt/media/image41.png" ContentType="image/png"/>
  <Override PartName="/ppt/media/image44.png" ContentType="image/png"/>
  <Override PartName="/ppt/media/image45.png" ContentType="image/png"/>
  <Override PartName="/ppt/media/image46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AU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AU" sz="2000" spc="-1" strike="noStrike">
                <a:latin typeface="Arial"/>
              </a:rPr>
              <a:t>Click to edit the notes' format</a:t>
            </a:r>
            <a:endParaRPr b="0" lang="en-AU" sz="20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AU" sz="1400" spc="-1" strike="noStrike">
                <a:latin typeface="Times New Roman"/>
              </a:rPr>
              <a:t>&lt;header&gt;</a:t>
            </a:r>
            <a:endParaRPr b="0" lang="en-AU" sz="1400" spc="-1" strike="noStrike"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AU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AU" sz="1400" spc="-1" strike="noStrike">
                <a:latin typeface="Times New Roman"/>
              </a:rPr>
              <a:t>&lt;date/time&gt;</a:t>
            </a:r>
            <a:endParaRPr b="0" lang="en-AU" sz="1400" spc="-1" strike="noStrike"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AU" sz="1400" spc="-1" strike="noStrike">
                <a:latin typeface="Times New Roman"/>
              </a:defRPr>
            </a:lvl1pPr>
          </a:lstStyle>
          <a:p>
            <a:r>
              <a:rPr b="0" lang="en-AU" sz="1400" spc="-1" strike="noStrike">
                <a:latin typeface="Times New Roman"/>
              </a:rPr>
              <a:t>&lt;footer&gt;</a:t>
            </a:r>
            <a:endParaRPr b="0" lang="en-AU" sz="1400" spc="-1" strike="noStrike"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A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F309B3B9-6825-4439-B37F-F3845E0B4E04}" type="slidenum">
              <a:rPr b="0" lang="en-AU" sz="1400" spc="-1" strike="noStrike">
                <a:latin typeface="Times New Roman"/>
              </a:rPr>
              <a:t>&lt;number&gt;</a:t>
            </a:fld>
            <a:endParaRPr b="0" lang="en-A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Damien Meredith quotes: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Stinger - 10,000 EOI</a:t>
            </a:r>
            <a:r>
              <a:rPr b="0" lang="en-GB" sz="1100" spc="-1" strike="noStrike">
                <a:latin typeface="Arial"/>
              </a:rPr>
              <a:t>	</a:t>
            </a:r>
            <a:r>
              <a:rPr b="0" lang="en-GB" sz="1100" spc="-1" strike="noStrike">
                <a:latin typeface="Arial"/>
              </a:rPr>
              <a:t>EV6 - 25,000 EOI</a:t>
            </a:r>
            <a:r>
              <a:rPr b="0" lang="en-GB" sz="1100" spc="-1" strike="noStrike">
                <a:latin typeface="Arial"/>
              </a:rPr>
              <a:t>	</a:t>
            </a:r>
            <a:r>
              <a:rPr b="0" lang="en-GB" sz="1100" spc="-1" strike="noStrike">
                <a:latin typeface="Arial"/>
              </a:rPr>
              <a:t>1,500 Firm Orders  3 years to fulfill?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Could handle ~ 5,000 cars / year - getting ~ 500/year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EV6 $72k - $85k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End of decade - 50% EV on the road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The Driven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Just have a think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ABC - Science &amp; Tech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Autoblog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MIT News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The Guardian - Self Driving Cars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Lifehacker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CNBC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AU" sz="14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Wagga Wagga to Sydney 450Km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444444"/>
                </a:solidFill>
                <a:highlight>
                  <a:srgbClr val="ffffff"/>
                </a:highlight>
                <a:latin typeface="Arial"/>
              </a:rPr>
              <a:t>“</a:t>
            </a:r>
            <a:r>
              <a:rPr b="0" lang="en-GB" sz="1600" spc="-1" strike="noStrike">
                <a:solidFill>
                  <a:srgbClr val="444444"/>
                </a:solidFill>
                <a:highlight>
                  <a:srgbClr val="ffffff"/>
                </a:highlight>
                <a:latin typeface="Arial"/>
              </a:rPr>
              <a:t>Worldwide harmonized Light-duty vehicles Test Procedure” (WLTP)</a:t>
            </a:r>
            <a:endParaRPr b="0" lang="en-AU" sz="16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Fast charge,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temperature operating window (-50°C up to 125°C), 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very low self-discharge, 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very long lifetime and cycling performances, 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higher energy density, 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lower weight, etc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Ground breaking discovery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Amazing break-through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2170 vs 4680 cells = 4416 vs 960 quantity in pack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50" spc="-1" strike="noStrik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</a:rPr>
              <a:t>“</a:t>
            </a:r>
            <a:r>
              <a:rPr b="0" lang="en-GB" sz="1250" spc="-1" strike="noStrik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</a:rPr>
              <a:t>pilot production facility” in Fremont and deploying large-scale production at other factories, including Gigafactory Texas and Gigafactory Berlin.</a:t>
            </a:r>
            <a:endParaRPr b="0" lang="en-AU" sz="125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ICE 30% efficient - 20% to the wheels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EV 80% efficient + 17% regen - 88% to the wheels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Blackheath - Near empty</a:t>
            </a:r>
            <a:endParaRPr b="0" lang="en-A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Bottom of Victoria pass - + 50km range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latin typeface="Arial"/>
              </a:rPr>
              <a:t>New European Driving Cycle</a:t>
            </a:r>
            <a:endParaRPr b="0" lang="en-AU" sz="11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3A8A5A1-9E6E-4524-9C81-6DA2933B1CDC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FC5A124-0BEB-43FC-BCB9-3069DC8AA9B1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30A8B20-B893-45A3-BAE9-D57051A4C460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0EB2DB5-E8DB-48F9-B1BA-B31D9D2A7ACD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BEFEE33-AD86-415F-8EAD-A4BAE2B8E85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26BF9FD-BD09-47BA-91FF-C3A87D1D4517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55FB7C-C6EA-4C8B-89DE-70BE73054A1B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334EB8F-A9C9-48D1-B0CA-C3BF9FE150C4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80BFD57-EA86-424F-ABE5-4AE8BE971E0E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E9EDE4E-4C91-4B75-90BC-701A48BC3350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F597426-557D-47B6-8DB4-987C1C7535BE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3F8448F-811F-456A-AD12-943A7A7FABF2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C302384-DA86-4714-B298-7A2A968303F8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606932B-ACCD-419E-9DE2-660F9C42BC4C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1402DAA-0ACF-469B-8093-A8FA994DAD53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574CF10-ACCD-4FE6-882B-85B4AAFB34B3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3902115-BFF3-4788-9AE6-1D4B26F0C76C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6A2608A-D899-4B78-B677-E216C62BF9B9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CFC22F5-8AD6-4761-A506-3458B83B0CB0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05C0ADC-FAE7-40B2-982E-BC7752FED2D8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C92C8F-A22A-4A86-A47D-B4F9AF84FEB2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3BA56F5-8E9C-453F-AC6A-5E5903D4730B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0417CB1-4C38-4EC4-8D35-39177F3A126C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B6CCDAF-5D80-4824-A01A-BB482B8554CF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en-AU" sz="5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EEE935B-936C-40F0-83F0-E4FB3E4AE651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AU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A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A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A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A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A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A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A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en-AU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EB5D7B0-B232-48D6-BC61-05CB0478EC5A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A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thedriven.io/2022/02/25/the-driven-podcast-kia-blown-away-by-interest-in-ev6/" TargetMode="Externa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hyperlink" Target="http://www.plugshare.com" TargetMode="External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hyperlink" Target="http://www.solarquotes.com.au" TargetMode="External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hyperlink" Target="https://about.bnef.com/blog/electric-cars-reach-price-parity-2025/" TargetMode="External"/><Relationship Id="rId3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gif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hyperlink" Target="https://www.lifehacker.com.au/2021/06/electric-vehicle-australia/" TargetMode="External"/><Relationship Id="rId2" Type="http://schemas.openxmlformats.org/officeDocument/2006/relationships/hyperlink" Target="https://www.youtube.com/watch?v=SRUrB7ruh-8&amp;t=936s" TargetMode="External"/><Relationship Id="rId3" Type="http://schemas.openxmlformats.org/officeDocument/2006/relationships/hyperlink" Target="https://www.solarreviews.com/blog/where-to-find-electric-car-charging-stations-and-more" TargetMode="External"/><Relationship Id="rId4" Type="http://schemas.openxmlformats.org/officeDocument/2006/relationships/hyperlink" Target="https://thedriven.io/2021/12/22/charged-up-ready-to-go-how-it-is-to-buy-an-electric-car-these-days/" TargetMode="External"/><Relationship Id="rId5" Type="http://schemas.openxmlformats.org/officeDocument/2006/relationships/hyperlink" Target="https://thedriven.io/2021/12/21/thinking-of-buying-an-electric-car-heres-your-essential-ev-holiday-reading/" TargetMode="External"/><Relationship Id="rId6" Type="http://schemas.openxmlformats.org/officeDocument/2006/relationships/hyperlink" Target="https://cleantechnica.com/2021/11/27/electric-car-faqs-do-evs-all-use-the-same-plug/amp/" TargetMode="External"/><Relationship Id="rId7" Type="http://schemas.openxmlformats.org/officeDocument/2006/relationships/hyperlink" Target="https://thedriven.io/2021/11/26/affordable-electric-cars-are-out-there-but-when-will-they-be-here/" TargetMode="External"/><Relationship Id="rId8" Type="http://schemas.openxmlformats.org/officeDocument/2006/relationships/hyperlink" Target="https://thedriven.io/2021/11/23/greek-island-debuts-what-must-be-worlds-slowest-electric-police-cars/" TargetMode="External"/><Relationship Id="rId9" Type="http://schemas.openxmlformats.org/officeDocument/2006/relationships/hyperlink" Target="https://thedriven.io/2021/11/16/electric-cars-could-one-day-power-your-house-heres-how-to-make-it-happen/" TargetMode="External"/><Relationship Id="rId10" Type="http://schemas.openxmlformats.org/officeDocument/2006/relationships/hyperlink" Target="https://thedriven.io/2021/11/15/electric-cars-101-what-you-should-know-before-you-buy-an-ev/" TargetMode="External"/><Relationship Id="rId11" Type="http://schemas.openxmlformats.org/officeDocument/2006/relationships/hyperlink" Target="https://thedriven.io/2021/08/23/the-australian-early-adopters-guide-to-the-electric-vehicle-transition/" TargetMode="External"/><Relationship Id="rId12" Type="http://schemas.openxmlformats.org/officeDocument/2006/relationships/hyperlink" Target="https://www.abc.net.au/news/science/2021-08-10/v2g-vehicle-to-grid-pays-ev-owners-for-electricity/100353072" TargetMode="External"/><Relationship Id="rId1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Let’s have a talk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595959"/>
                </a:solidFill>
                <a:latin typeface="Arial"/>
                <a:ea typeface="Arial"/>
              </a:rPr>
              <a:t>Electric Vehicles</a:t>
            </a:r>
            <a:endParaRPr b="0" lang="en-A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8;p22" descr=""/>
          <p:cNvPicPr/>
          <p:nvPr/>
        </p:nvPicPr>
        <p:blipFill>
          <a:blip r:embed="rId1"/>
          <a:stretch/>
        </p:blipFill>
        <p:spPr>
          <a:xfrm>
            <a:off x="2736360" y="290520"/>
            <a:ext cx="6095520" cy="456228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Continuing ICEV Demand - Hilux?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endParaRPr b="0" lang="en-A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Google Shape;125;p23" descr=""/>
          <p:cNvPicPr/>
          <p:nvPr/>
        </p:nvPicPr>
        <p:blipFill>
          <a:blip r:embed="rId1"/>
          <a:stretch/>
        </p:blipFill>
        <p:spPr>
          <a:xfrm>
            <a:off x="395280" y="1286280"/>
            <a:ext cx="8353080" cy="300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EV uptake maybe sooner than most pundits anticipate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279000" y="1017720"/>
            <a:ext cx="8701920" cy="369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59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Osborne effect (The Driven  - 7 July 2020) ??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Google Shape;132;p24" descr=""/>
          <p:cNvPicPr/>
          <p:nvPr/>
        </p:nvPicPr>
        <p:blipFill>
          <a:blip r:embed="rId1"/>
          <a:stretch/>
        </p:blipFill>
        <p:spPr>
          <a:xfrm>
            <a:off x="239760" y="1833480"/>
            <a:ext cx="3081240" cy="2464200"/>
          </a:xfrm>
          <a:prstGeom prst="rect">
            <a:avLst/>
          </a:prstGeom>
          <a:ln w="0">
            <a:noFill/>
          </a:ln>
        </p:spPr>
      </p:pic>
      <p:pic>
        <p:nvPicPr>
          <p:cNvPr id="119" name="Google Shape;133;p24" descr=""/>
          <p:cNvPicPr/>
          <p:nvPr/>
        </p:nvPicPr>
        <p:blipFill>
          <a:blip r:embed="rId2"/>
          <a:stretch/>
        </p:blipFill>
        <p:spPr>
          <a:xfrm>
            <a:off x="3438360" y="2063160"/>
            <a:ext cx="3245040" cy="2158200"/>
          </a:xfrm>
          <a:prstGeom prst="rect">
            <a:avLst/>
          </a:prstGeom>
          <a:ln w="0">
            <a:noFill/>
          </a:ln>
        </p:spPr>
      </p:pic>
      <p:sp>
        <p:nvSpPr>
          <p:cNvPr id="120" name="Google Shape;134;p24"/>
          <p:cNvSpPr/>
          <p:nvPr/>
        </p:nvSpPr>
        <p:spPr>
          <a:xfrm>
            <a:off x="663840" y="1668960"/>
            <a:ext cx="212580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Osborne 1 (1981)</a:t>
            </a:r>
            <a:endParaRPr b="0" lang="en-AU" sz="1200" spc="-1" strike="noStrike">
              <a:latin typeface="Arial"/>
            </a:endParaRPr>
          </a:p>
        </p:txBody>
      </p:sp>
      <p:sp>
        <p:nvSpPr>
          <p:cNvPr id="121" name="Google Shape;135;p24"/>
          <p:cNvSpPr/>
          <p:nvPr/>
        </p:nvSpPr>
        <p:spPr>
          <a:xfrm>
            <a:off x="3934080" y="1694160"/>
            <a:ext cx="212580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Osborne Executive</a:t>
            </a:r>
            <a:endParaRPr b="0" lang="en-AU" sz="1200" spc="-1" strike="noStrike">
              <a:latin typeface="Arial"/>
            </a:endParaRPr>
          </a:p>
        </p:txBody>
      </p:sp>
      <p:sp>
        <p:nvSpPr>
          <p:cNvPr id="122" name="Google Shape;136;p24"/>
          <p:cNvSpPr/>
          <p:nvPr/>
        </p:nvSpPr>
        <p:spPr>
          <a:xfrm>
            <a:off x="6760080" y="2596680"/>
            <a:ext cx="212580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(Bankrupt 1983) </a:t>
            </a:r>
            <a:endParaRPr b="0" lang="en-A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EV uptake maybe sooner than most pundits anticipate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311760" y="1000080"/>
            <a:ext cx="8520120" cy="1679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0000" indent="-3600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“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The initial batch of 240 Hyundai IONIQ 5 EVs sold out in just over two hours” (carsales.com - 12 October 2021)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“</a:t>
            </a:r>
            <a:r>
              <a:rPr b="0" lang="en-GB" sz="18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Never in my wildest dreams”: Kia Australia’s Damien Meredith amazed by huge interest in EV6 and speed of electric shift. (Driven </a:t>
            </a:r>
            <a:r>
              <a:rPr b="0" lang="en-GB" sz="1800" spc="-1" strike="noStrike" u="sng">
                <a:solidFill>
                  <a:srgbClr val="0097a7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1"/>
              </a:rPr>
              <a:t>podcast</a:t>
            </a:r>
            <a:r>
              <a:rPr b="0" lang="en-GB" sz="18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- 25/2/2022)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Google Shape;143;p25" descr=""/>
          <p:cNvPicPr/>
          <p:nvPr/>
        </p:nvPicPr>
        <p:blipFill>
          <a:blip r:embed="rId2"/>
          <a:stretch/>
        </p:blipFill>
        <p:spPr>
          <a:xfrm>
            <a:off x="311760" y="2795760"/>
            <a:ext cx="3439800" cy="1288440"/>
          </a:xfrm>
          <a:prstGeom prst="rect">
            <a:avLst/>
          </a:prstGeom>
          <a:ln w="0">
            <a:noFill/>
          </a:ln>
        </p:spPr>
      </p:pic>
      <p:pic>
        <p:nvPicPr>
          <p:cNvPr id="126" name="Google Shape;144;p25" descr=""/>
          <p:cNvPicPr/>
          <p:nvPr/>
        </p:nvPicPr>
        <p:blipFill>
          <a:blip r:embed="rId3"/>
          <a:stretch/>
        </p:blipFill>
        <p:spPr>
          <a:xfrm>
            <a:off x="5410440" y="2795760"/>
            <a:ext cx="2812320" cy="1288440"/>
          </a:xfrm>
          <a:prstGeom prst="rect">
            <a:avLst/>
          </a:prstGeom>
          <a:ln w="0">
            <a:noFill/>
          </a:ln>
        </p:spPr>
      </p:pic>
      <p:sp>
        <p:nvSpPr>
          <p:cNvPr id="127" name="Google Shape;145;p25"/>
          <p:cNvSpPr/>
          <p:nvPr/>
        </p:nvSpPr>
        <p:spPr>
          <a:xfrm>
            <a:off x="701280" y="4225680"/>
            <a:ext cx="28123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2017 Stinger - 10,000 EOI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128" name="Google Shape;146;p25"/>
          <p:cNvSpPr/>
          <p:nvPr/>
        </p:nvSpPr>
        <p:spPr>
          <a:xfrm>
            <a:off x="5789880" y="4225680"/>
            <a:ext cx="243252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2022 EV6 - 25,000 EOI</a:t>
            </a:r>
            <a:br/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1,500 Firm Orders</a:t>
            </a:r>
            <a:endParaRPr b="0" lang="en-A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1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Australian BEV Sales 2021 (Available models)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Google Shape;152;p26" descr=""/>
          <p:cNvPicPr/>
          <p:nvPr/>
        </p:nvPicPr>
        <p:blipFill>
          <a:blip r:embed="rId1"/>
          <a:stretch/>
        </p:blipFill>
        <p:spPr>
          <a:xfrm>
            <a:off x="1809000" y="1017720"/>
            <a:ext cx="6039360" cy="3820680"/>
          </a:xfrm>
          <a:prstGeom prst="rect">
            <a:avLst/>
          </a:prstGeom>
          <a:ln w="0">
            <a:noFill/>
          </a:ln>
        </p:spPr>
      </p:pic>
      <p:sp>
        <p:nvSpPr>
          <p:cNvPr id="131" name="Google Shape;153;p26"/>
          <p:cNvSpPr/>
          <p:nvPr/>
        </p:nvSpPr>
        <p:spPr>
          <a:xfrm flipH="1">
            <a:off x="6910920" y="1087200"/>
            <a:ext cx="291600" cy="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Google Shape;154;p26"/>
          <p:cNvSpPr/>
          <p:nvPr/>
        </p:nvSpPr>
        <p:spPr>
          <a:xfrm rot="10800000">
            <a:off x="7152120" y="1270080"/>
            <a:ext cx="269640" cy="14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Google Shape;155;p26"/>
          <p:cNvSpPr/>
          <p:nvPr/>
        </p:nvSpPr>
        <p:spPr>
          <a:xfrm>
            <a:off x="7151760" y="929520"/>
            <a:ext cx="780480" cy="32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900" spc="-1" strike="noStrike">
                <a:solidFill>
                  <a:srgbClr val="000000"/>
                </a:solidFill>
                <a:latin typeface="Arial"/>
                <a:ea typeface="Arial"/>
              </a:rPr>
              <a:t>12,000</a:t>
            </a:r>
            <a:endParaRPr b="0" lang="en-A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</a:rPr>
              <a:t>New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 models for Aus 2022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16680" y="1017720"/>
            <a:ext cx="2578320" cy="3771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Audi E-Tron S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Audi E-Tron GT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BMW i4</a:t>
            </a: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Medium car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BYD Yuan Plus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Citroen e-C4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Cupra Born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Ford E-Transit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Genesis GV60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Genesis Electrified GV70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Genesis Electrified G80</a:t>
            </a: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Hyundai Ioniq 5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58kWh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Kia EV6 (base and GT-Line)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3350160" y="1017720"/>
            <a:ext cx="2578320" cy="3771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Kia Niro Electric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Kia EV6 GT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Mercedes-AMG EQS53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Mercedes-Benz EQA350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Mercedes-Benz EQV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Mercedes-Benz eVito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Mercedes-Benz EQB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Mercedes-Benz EQE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MG ZS EV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Ora Good Cat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Peugeot electric car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Polestar 2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26760" y="1017720"/>
            <a:ext cx="2578320" cy="3771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Porsche Taycan (base RWD)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Porsche Taycan 4 Cross Turismo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Porsche Taycan GTS sedan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Renault Kangoo EV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Renault Megane E-Tech Electric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Skoda Enyaq iV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SsangYong Korando E-Motion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Tesla Model Y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Toyota BZ4X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Volvo XC40 Recharge Pure Electric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050" spc="-1" strike="noStrike">
                <a:solidFill>
                  <a:srgbClr val="595959"/>
                </a:solidFill>
                <a:latin typeface="Arial"/>
                <a:ea typeface="Arial"/>
              </a:rPr>
              <a:t>Volvo C40 Recharge</a:t>
            </a: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AU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Fill ‘er up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74;p29" descr=""/>
          <p:cNvPicPr/>
          <p:nvPr/>
        </p:nvPicPr>
        <p:blipFill>
          <a:blip r:embed="rId1"/>
          <a:stretch/>
        </p:blipFill>
        <p:spPr>
          <a:xfrm>
            <a:off x="1594080" y="520200"/>
            <a:ext cx="5955840" cy="428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Charging Plugs - Australia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Google Shape;180;p30" descr=""/>
          <p:cNvPicPr/>
          <p:nvPr/>
        </p:nvPicPr>
        <p:blipFill>
          <a:blip r:embed="rId1"/>
          <a:stretch/>
        </p:blipFill>
        <p:spPr>
          <a:xfrm>
            <a:off x="2929320" y="1017720"/>
            <a:ext cx="3285360" cy="3946320"/>
          </a:xfrm>
          <a:prstGeom prst="rect">
            <a:avLst/>
          </a:prstGeom>
          <a:ln w="0">
            <a:noFill/>
          </a:ln>
        </p:spPr>
      </p:pic>
      <p:sp>
        <p:nvSpPr>
          <p:cNvPr id="143" name="Google Shape;181;p30"/>
          <p:cNvSpPr/>
          <p:nvPr/>
        </p:nvSpPr>
        <p:spPr>
          <a:xfrm>
            <a:off x="558000" y="1491120"/>
            <a:ext cx="23191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www.plugshare.com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AU" sz="1400" spc="-1" strike="noStrike">
              <a:latin typeface="Arial"/>
            </a:endParaRPr>
          </a:p>
        </p:txBody>
      </p:sp>
      <p:pic>
        <p:nvPicPr>
          <p:cNvPr id="144" name="Google Shape;182;p30" descr=""/>
          <p:cNvPicPr/>
          <p:nvPr/>
        </p:nvPicPr>
        <p:blipFill>
          <a:blip r:embed="rId3"/>
          <a:stretch/>
        </p:blipFill>
        <p:spPr>
          <a:xfrm>
            <a:off x="2611800" y="1017720"/>
            <a:ext cx="5998680" cy="394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3" dur="indefinite" restart="never" nodeType="tmRoot">
          <p:childTnLst>
            <p:seq>
              <p:cTn id="164" dur="indefinite" nodeType="mainSeq">
                <p:childTnLst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Charging Plugs - Adapters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Google Shape;188;p31" descr=""/>
          <p:cNvPicPr/>
          <p:nvPr/>
        </p:nvPicPr>
        <p:blipFill>
          <a:blip r:embed="rId1"/>
          <a:stretch/>
        </p:blipFill>
        <p:spPr>
          <a:xfrm>
            <a:off x="32040" y="1204200"/>
            <a:ext cx="2734920" cy="2734920"/>
          </a:xfrm>
          <a:prstGeom prst="rect">
            <a:avLst/>
          </a:prstGeom>
          <a:ln w="0">
            <a:noFill/>
          </a:ln>
        </p:spPr>
      </p:pic>
      <p:pic>
        <p:nvPicPr>
          <p:cNvPr id="147" name="Google Shape;189;p31" descr=""/>
          <p:cNvPicPr/>
          <p:nvPr/>
        </p:nvPicPr>
        <p:blipFill>
          <a:blip r:embed="rId2"/>
          <a:stretch/>
        </p:blipFill>
        <p:spPr>
          <a:xfrm>
            <a:off x="2816280" y="1204200"/>
            <a:ext cx="2883600" cy="273492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90;p31" descr=""/>
          <p:cNvPicPr/>
          <p:nvPr/>
        </p:nvPicPr>
        <p:blipFill>
          <a:blip r:embed="rId3"/>
          <a:stretch/>
        </p:blipFill>
        <p:spPr>
          <a:xfrm>
            <a:off x="5808240" y="1659600"/>
            <a:ext cx="3123000" cy="175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60;p14" descr=""/>
          <p:cNvPicPr/>
          <p:nvPr/>
        </p:nvPicPr>
        <p:blipFill>
          <a:blip r:embed="rId1"/>
          <a:stretch/>
        </p:blipFill>
        <p:spPr>
          <a:xfrm>
            <a:off x="2491560" y="349560"/>
            <a:ext cx="6473160" cy="444420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2061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My Expertise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311760" y="938880"/>
            <a:ext cx="102816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None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Google Shape;63;p14"/>
          <p:cNvSpPr/>
          <p:nvPr/>
        </p:nvSpPr>
        <p:spPr>
          <a:xfrm>
            <a:off x="359280" y="1672920"/>
            <a:ext cx="3065040" cy="188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The Driven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Just have a think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ABC - Science &amp; Tech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Autoblog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MIT News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The Guardian - Self Driving Cars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Lifehacker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CNBC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90" name="Google Shape;64;p14"/>
          <p:cNvSpPr/>
          <p:nvPr/>
        </p:nvSpPr>
        <p:spPr>
          <a:xfrm>
            <a:off x="399240" y="3791160"/>
            <a:ext cx="1780920" cy="53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300" spc="-1" strike="noStrike">
                <a:solidFill>
                  <a:srgbClr val="000000"/>
                </a:solidFill>
                <a:latin typeface="Arial"/>
                <a:ea typeface="Arial"/>
              </a:rPr>
              <a:t>Nerd</a:t>
            </a:r>
            <a:endParaRPr b="0" lang="en-AU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95;p32" descr=""/>
          <p:cNvPicPr/>
          <p:nvPr/>
        </p:nvPicPr>
        <p:blipFill>
          <a:blip r:embed="rId1"/>
          <a:stretch/>
        </p:blipFill>
        <p:spPr>
          <a:xfrm>
            <a:off x="197280" y="280080"/>
            <a:ext cx="8676720" cy="427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200;p33" descr=""/>
          <p:cNvPicPr/>
          <p:nvPr/>
        </p:nvPicPr>
        <p:blipFill>
          <a:blip r:embed="rId1"/>
          <a:stretch/>
        </p:blipFill>
        <p:spPr>
          <a:xfrm>
            <a:off x="2502360" y="731880"/>
            <a:ext cx="3941280" cy="410652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Charging times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Google Shape;202;p33"/>
          <p:cNvSpPr/>
          <p:nvPr/>
        </p:nvSpPr>
        <p:spPr>
          <a:xfrm>
            <a:off x="7068240" y="1497600"/>
            <a:ext cx="1984320" cy="82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~ $17.50 to charge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(22.96 ¢ / kWh)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AU" sz="1400" spc="-1" strike="noStrike">
              <a:latin typeface="Arial"/>
            </a:endParaRPr>
          </a:p>
        </p:txBody>
      </p:sp>
      <p:sp>
        <p:nvSpPr>
          <p:cNvPr id="153" name="Google Shape;203;p33"/>
          <p:cNvSpPr/>
          <p:nvPr/>
        </p:nvSpPr>
        <p:spPr>
          <a:xfrm>
            <a:off x="7068240" y="2472480"/>
            <a:ext cx="1984320" cy="103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$26.60 - $9.98</a:t>
            </a:r>
            <a:br/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Peak 35.20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¢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/kWh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Off-peak 13.20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¢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/kWh</a:t>
            </a:r>
            <a:endParaRPr b="0" lang="en-A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EVSE – Electric Vehicle Supply Equipment - Costs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0000" indent="-3600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Basic - Connect to single phase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Top EVSE - Monitor PV panel output - 3 phase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Wall mounted EVSEs 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00"/>
                </a:highlight>
                <a:latin typeface="Arial"/>
                <a:ea typeface="Arial"/>
              </a:rPr>
              <a:t>$900 - $3000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for the unit.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Installation - 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00"/>
                </a:highlight>
                <a:latin typeface="Arial"/>
                <a:ea typeface="Arial"/>
              </a:rPr>
              <a:t>$700 - $2000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Google Shape;210;p34" descr=""/>
          <p:cNvPicPr/>
          <p:nvPr/>
        </p:nvPicPr>
        <p:blipFill>
          <a:blip r:embed="rId1"/>
          <a:stretch/>
        </p:blipFill>
        <p:spPr>
          <a:xfrm>
            <a:off x="5377680" y="1266480"/>
            <a:ext cx="3454200" cy="261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5" dur="indefinite" restart="never" nodeType="tmRoot">
          <p:childTnLst>
            <p:seq>
              <p:cTn id="216" dur="indefinite" nodeType="mainSeq">
                <p:childTnLst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6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10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6" dur="10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1" dur="10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Fast DC Charging Station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Google Shape;216;p35" descr=""/>
          <p:cNvPicPr/>
          <p:nvPr/>
        </p:nvPicPr>
        <p:blipFill>
          <a:blip r:embed="rId1"/>
          <a:stretch/>
        </p:blipFill>
        <p:spPr>
          <a:xfrm>
            <a:off x="1175400" y="1017720"/>
            <a:ext cx="6792480" cy="382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Charging &amp; Range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Google Shape;222;p36" descr=""/>
          <p:cNvPicPr/>
          <p:nvPr/>
        </p:nvPicPr>
        <p:blipFill>
          <a:blip r:embed="rId1"/>
          <a:stretch/>
        </p:blipFill>
        <p:spPr>
          <a:xfrm>
            <a:off x="1437120" y="978120"/>
            <a:ext cx="6269040" cy="398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V2G Technology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Google Shape;228;p37" descr=""/>
          <p:cNvPicPr/>
          <p:nvPr/>
        </p:nvPicPr>
        <p:blipFill>
          <a:blip r:embed="rId1"/>
          <a:stretch/>
        </p:blipFill>
        <p:spPr>
          <a:xfrm>
            <a:off x="292680" y="1998360"/>
            <a:ext cx="8557920" cy="245664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311760" y="10000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0000" indent="-360000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By 2025, all new EVs will be V2G capable </a:t>
            </a:r>
            <a:r>
              <a:rPr b="0" lang="en-GB" sz="1100" spc="-1" strike="noStrike">
                <a:solidFill>
                  <a:srgbClr val="595959"/>
                </a:solidFill>
                <a:latin typeface="Arial"/>
                <a:ea typeface="Arial"/>
              </a:rPr>
              <a:t>(ABC news 10 Aug 2021)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Google Shape;230;p37" descr=""/>
          <p:cNvPicPr/>
          <p:nvPr/>
        </p:nvPicPr>
        <p:blipFill>
          <a:blip r:embed="rId2"/>
          <a:stretch/>
        </p:blipFill>
        <p:spPr>
          <a:xfrm>
            <a:off x="6542280" y="286200"/>
            <a:ext cx="2391480" cy="2391480"/>
          </a:xfrm>
          <a:prstGeom prst="rect">
            <a:avLst/>
          </a:prstGeom>
          <a:ln w="0">
            <a:noFill/>
          </a:ln>
        </p:spPr>
      </p:pic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311760" y="1380960"/>
            <a:ext cx="8520120" cy="806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9000"/>
          </a:bodyPr>
          <a:p>
            <a:pPr marL="360000" indent="-360000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V2G / V2H chargers approved for Australia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Upto $1,300 saving </a:t>
            </a:r>
            <a:r>
              <a:rPr b="0" lang="en-GB" sz="1100" spc="-1" strike="noStrike">
                <a:solidFill>
                  <a:srgbClr val="595959"/>
                </a:solidFill>
                <a:latin typeface="Arial"/>
                <a:ea typeface="Arial"/>
              </a:rPr>
              <a:t>(ABC news 14 Feb 2022)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Google Shape;232;p37"/>
          <p:cNvSpPr/>
          <p:nvPr/>
        </p:nvSpPr>
        <p:spPr>
          <a:xfrm>
            <a:off x="237240" y="4391280"/>
            <a:ext cx="840384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$</a:t>
            </a:r>
            <a:r>
              <a:rPr b="0" lang="en-GB" sz="1800" spc="-1" strike="noStrike">
                <a:solidFill>
                  <a:srgbClr val="000000"/>
                </a:solidFill>
                <a:highlight>
                  <a:srgbClr val="eeff41"/>
                </a:highlight>
                <a:latin typeface="Arial"/>
                <a:ea typeface="Arial"/>
              </a:rPr>
              <a:t>10,000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 (reportedly) for the Wallbox Quasar. </a:t>
            </a:r>
            <a:r>
              <a:rPr b="0" lang="en-GB" sz="1100" spc="-1" strike="noStrike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b="0" lang="en-GB" sz="11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3"/>
              </a:rPr>
              <a:t>www.solarquotes.com.au</a:t>
            </a:r>
            <a:r>
              <a:rPr b="0" lang="en-GB" sz="1100" spc="-1" strike="noStrike">
                <a:solidFill>
                  <a:srgbClr val="000000"/>
                </a:solidFill>
                <a:latin typeface="Arial"/>
                <a:ea typeface="Arial"/>
              </a:rPr>
              <a:t> 16/2/2022)</a:t>
            </a:r>
            <a:endParaRPr b="0" lang="en-AU" sz="1100" spc="-1" strike="noStrike">
              <a:latin typeface="Arial"/>
            </a:endParaRPr>
          </a:p>
        </p:txBody>
      </p:sp>
      <p:pic>
        <p:nvPicPr>
          <p:cNvPr id="167" name="Google Shape;233;p37" descr=""/>
          <p:cNvPicPr/>
          <p:nvPr/>
        </p:nvPicPr>
        <p:blipFill>
          <a:blip r:embed="rId4"/>
          <a:stretch/>
        </p:blipFill>
        <p:spPr>
          <a:xfrm>
            <a:off x="698040" y="1483920"/>
            <a:ext cx="5505120" cy="348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2" dur="indefinite" restart="never" nodeType="tmRoot">
          <p:childTnLst>
            <p:seq>
              <p:cTn id="243" dur="indefinite" nodeType="mainSeq">
                <p:childTnLst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Batteries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595959"/>
                </a:solidFill>
                <a:latin typeface="Arial"/>
                <a:ea typeface="Arial"/>
              </a:rPr>
              <a:t>A dry boring subject</a:t>
            </a:r>
            <a:endParaRPr b="0" lang="en-A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311760" y="428400"/>
            <a:ext cx="8520120" cy="1330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29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b="0" lang="en-GB" sz="319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'Battery technology is the main differentiator,' Nissan COO says</a:t>
            </a:r>
            <a:r>
              <a:rPr b="0" lang="en-GB" sz="29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b="0" lang="en-GB" sz="19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(Yahoo Finance - 18 Feb 2022)</a:t>
            </a:r>
            <a:endParaRPr b="0" lang="en-AU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Google Shape;245;p39" descr=""/>
          <p:cNvPicPr/>
          <p:nvPr/>
        </p:nvPicPr>
        <p:blipFill>
          <a:blip r:embed="rId1"/>
          <a:stretch/>
        </p:blipFill>
        <p:spPr>
          <a:xfrm>
            <a:off x="4948560" y="2150280"/>
            <a:ext cx="3591000" cy="2687760"/>
          </a:xfrm>
          <a:prstGeom prst="rect">
            <a:avLst/>
          </a:prstGeom>
          <a:ln w="0">
            <a:noFill/>
          </a:ln>
        </p:spPr>
      </p:pic>
      <p:sp>
        <p:nvSpPr>
          <p:cNvPr id="172" name="Google Shape;246;p39"/>
          <p:cNvSpPr/>
          <p:nvPr/>
        </p:nvSpPr>
        <p:spPr>
          <a:xfrm>
            <a:off x="3405240" y="4438440"/>
            <a:ext cx="14983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Ashwani Gupta</a:t>
            </a:r>
            <a:endParaRPr b="0" lang="en-A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251;p40" descr=""/>
          <p:cNvPicPr/>
          <p:nvPr/>
        </p:nvPicPr>
        <p:blipFill>
          <a:blip r:embed="rId1"/>
          <a:stretch/>
        </p:blipFill>
        <p:spPr>
          <a:xfrm>
            <a:off x="4777920" y="1577160"/>
            <a:ext cx="3258000" cy="2235600"/>
          </a:xfrm>
          <a:prstGeom prst="rect">
            <a:avLst/>
          </a:prstGeom>
          <a:ln w="0">
            <a:noFill/>
          </a:ln>
        </p:spPr>
      </p:pic>
      <p:pic>
        <p:nvPicPr>
          <p:cNvPr id="174" name="Google Shape;252;p40" descr=""/>
          <p:cNvPicPr/>
          <p:nvPr/>
        </p:nvPicPr>
        <p:blipFill>
          <a:blip r:embed="rId2"/>
          <a:stretch/>
        </p:blipFill>
        <p:spPr>
          <a:xfrm>
            <a:off x="1334880" y="1577160"/>
            <a:ext cx="2142720" cy="214272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253;p40"/>
          <p:cNvSpPr/>
          <p:nvPr/>
        </p:nvSpPr>
        <p:spPr>
          <a:xfrm>
            <a:off x="1096920" y="1084320"/>
            <a:ext cx="26182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I’ve got a supercharged V8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176" name="Google Shape;254;p40"/>
          <p:cNvSpPr/>
          <p:nvPr/>
        </p:nvSpPr>
        <p:spPr>
          <a:xfrm>
            <a:off x="5097960" y="1177200"/>
            <a:ext cx="26182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I’ve got a 4680 battery pack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Bragging rights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4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Battery Types - Where the development interest is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11760" y="1017720"/>
            <a:ext cx="8520120" cy="3922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0000" indent="-3600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Development chasing the following: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Fast charge,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temperature operating window (-50°C up to 125°C),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very low self-discharge,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longer lifetime and cycling performances,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higher energy density,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lower weight,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lower cost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5" dur="indefinite" restart="never" nodeType="tmRoot">
          <p:childTnLst>
            <p:seq>
              <p:cTn id="296" dur="indefinite" nodeType="mainSeq">
                <p:childTnLst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6" dur="10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1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6" dur="10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1" dur="1000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6" dur="1000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1" dur="1000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1000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1" dur="1000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Vehicle Types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595959"/>
                </a:solidFill>
                <a:latin typeface="Arial"/>
                <a:ea typeface="Arial"/>
              </a:rPr>
              <a:t>And some basics</a:t>
            </a:r>
            <a:endParaRPr b="0" lang="en-A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Battery Types - Where the development interest is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311760" y="1017720"/>
            <a:ext cx="8520120" cy="3922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On the horizon battery types</a:t>
            </a:r>
            <a:endParaRPr b="0" lang="en-AU" sz="1729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Lithium Ion - Current technology</a:t>
            </a:r>
            <a:endParaRPr b="0" lang="en-AU" sz="1729" spc="-1" strike="noStrike">
              <a:solidFill>
                <a:srgbClr val="000000"/>
              </a:solidFill>
              <a:latin typeface="Arial"/>
            </a:endParaRPr>
          </a:p>
          <a:p>
            <a:pPr marL="457200" indent="-325800">
              <a:lnSpc>
                <a:spcPct val="150000"/>
              </a:lnSpc>
              <a:spcBef>
                <a:spcPts val="1199"/>
              </a:spcBef>
              <a:buClr>
                <a:srgbClr val="59595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Lithium Ion - New generation</a:t>
            </a:r>
            <a:br/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Graphite, graphite/silicon or lithiated titanium oxides</a:t>
            </a:r>
            <a:br/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560" spc="-1" strike="noStrike">
                <a:solidFill>
                  <a:srgbClr val="000000"/>
                </a:solidFill>
                <a:latin typeface="Arial"/>
                <a:ea typeface="Arial"/>
              </a:rPr>
              <a:t>(- Cadmium [rare], Cobalt [rare], Nickel)</a:t>
            </a:r>
            <a:endParaRPr b="0" lang="en-AU" sz="1560" spc="-1" strike="noStrike">
              <a:solidFill>
                <a:srgbClr val="000000"/>
              </a:solidFill>
              <a:latin typeface="Arial"/>
            </a:endParaRPr>
          </a:p>
          <a:p>
            <a:pPr marL="457200" indent="-338400">
              <a:lnSpc>
                <a:spcPct val="150000"/>
              </a:lnSpc>
              <a:buClr>
                <a:srgbClr val="59595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Lithium Ion/metal - Solid State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729" spc="-1" strike="noStrike">
                <a:solidFill>
                  <a:srgbClr val="595959"/>
                </a:solidFill>
                <a:highlight>
                  <a:srgbClr val="eeff41"/>
                </a:highlight>
                <a:latin typeface="Arial"/>
                <a:ea typeface="Arial"/>
              </a:rPr>
              <a:t>2.5 times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more energy, </a:t>
            </a:r>
            <a:r>
              <a:rPr b="0" lang="en-GB" sz="1729" spc="-1" strike="noStrike">
                <a:solidFill>
                  <a:srgbClr val="595959"/>
                </a:solidFill>
                <a:highlight>
                  <a:srgbClr val="eeff41"/>
                </a:highlight>
                <a:latin typeface="Arial"/>
                <a:ea typeface="Arial"/>
              </a:rPr>
              <a:t>80%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charge within 12 minutes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endParaRPr b="0" lang="en-AU" sz="1729" spc="-1" strike="noStrike">
              <a:solidFill>
                <a:srgbClr val="000000"/>
              </a:solidFill>
              <a:latin typeface="Arial"/>
            </a:endParaRPr>
          </a:p>
          <a:p>
            <a:pPr marL="457200" indent="-338400">
              <a:lnSpc>
                <a:spcPct val="150000"/>
              </a:lnSpc>
              <a:buClr>
                <a:srgbClr val="595959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Lithium/Silicon - Sulphur Cells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729" spc="-1" strike="noStrike">
                <a:solidFill>
                  <a:srgbClr val="595959"/>
                </a:solidFill>
                <a:highlight>
                  <a:srgbClr val="eeff41"/>
                </a:highlight>
                <a:latin typeface="Arial"/>
                <a:ea typeface="Arial"/>
              </a:rPr>
              <a:t>3 times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more energy, could cost almost </a:t>
            </a:r>
            <a:r>
              <a:rPr b="0" lang="en-GB" sz="1729" spc="-1" strike="noStrike">
                <a:solidFill>
                  <a:srgbClr val="595959"/>
                </a:solidFill>
                <a:highlight>
                  <a:srgbClr val="eeff41"/>
                </a:highlight>
                <a:latin typeface="Arial"/>
                <a:ea typeface="Arial"/>
              </a:rPr>
              <a:t>30% to 50%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less</a:t>
            </a:r>
            <a:r>
              <a:rPr b="0" lang="en-GB" sz="1729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AU" sz="1729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2" dur="indefinite" restart="never" nodeType="tmRoot">
          <p:childTnLst>
            <p:seq>
              <p:cTn id="343" dur="indefinite" nodeType="mainSeq">
                <p:childTnLst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8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3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8" dur="10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3" dur="10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8" dur="1000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Many other battery types being developed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117760" y="1017720"/>
            <a:ext cx="3635280" cy="3296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9000"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Copper foam batteries (Samsung)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Silver-carbon solid state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Liquid Air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Liquid Metal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Metal Air (Rust battery)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Flow batteries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etc..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Google Shape;274;p43"/>
          <p:cNvSpPr/>
          <p:nvPr/>
        </p:nvSpPr>
        <p:spPr>
          <a:xfrm>
            <a:off x="1056600" y="1017720"/>
            <a:ext cx="3052080" cy="330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Sodium Ion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Lithium Metal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Supercapacitors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Aluminium Air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Zinc Air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Gold nanowire batteries</a:t>
            </a:r>
            <a:endParaRPr b="0" lang="en-A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Graphene batteries (Gabat)</a:t>
            </a:r>
            <a:endParaRPr b="0" lang="en-A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9" dur="indefinite" restart="never" nodeType="tmRoot">
          <p:childTnLst>
            <p:seq>
              <p:cTn id="370" dur="indefinite" nodeType="mainSeq">
                <p:childTnLst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5" dur="10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0" dur="10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5" dur="10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0" dur="10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5" dur="10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0" dur="10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5" dur="1000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0" dur="10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5" dur="10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0" dur="10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5" dur="10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0" dur="10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5" dur="10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0" dur="1000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2. Lithium Ion/metal - Solid State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Google Shape;280;p44" descr=""/>
          <p:cNvPicPr/>
          <p:nvPr/>
        </p:nvPicPr>
        <p:blipFill>
          <a:blip r:embed="rId1"/>
          <a:stretch/>
        </p:blipFill>
        <p:spPr>
          <a:xfrm>
            <a:off x="1187640" y="1017720"/>
            <a:ext cx="6768000" cy="380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1" dur="indefinite" restart="never" nodeType="tmRoot">
          <p:childTnLst>
            <p:seq>
              <p:cTn id="442" dur="indefinite" nodeType="mainSeq">
                <p:childTnLst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Battery Types - When? (Should I wait?)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419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8000"/>
          </a:bodyPr>
          <a:p>
            <a:pPr marL="360000" indent="-270000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1. Lithium Ion - New generation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Graphite, graphite/silicon or lithiated titanium oxides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(- Cadmium [rare earth], Cobalt [rare earth], Nickel)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Tesla is producing 4680 battery now (3/2/2022).  Batteries not yet in cars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311760" y="2610000"/>
            <a:ext cx="6322320" cy="9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80000"/>
          </a:bodyPr>
          <a:p>
            <a:pPr marL="360000" indent="-270000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2. Lithium Ion/metal - Solid State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Some on the road prototypes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Massive investment - eg. Panasonic/Toyota US$13.6 Billion,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311760" y="3602880"/>
            <a:ext cx="3655800" cy="66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360000" indent="-27000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1829" spc="-1" strike="noStrike">
                <a:solidFill>
                  <a:srgbClr val="595959"/>
                </a:solidFill>
                <a:latin typeface="Arial"/>
                <a:ea typeface="Arial"/>
              </a:rPr>
              <a:t>3. Lithium/Silicon - Sulphur ?</a:t>
            </a:r>
            <a:endParaRPr b="0" lang="en-AU" sz="1829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AU" sz="182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Google Shape;289;p45" descr=""/>
          <p:cNvPicPr/>
          <p:nvPr/>
        </p:nvPicPr>
        <p:blipFill>
          <a:blip r:embed="rId1"/>
          <a:stretch/>
        </p:blipFill>
        <p:spPr>
          <a:xfrm>
            <a:off x="6225840" y="444960"/>
            <a:ext cx="2784240" cy="1691640"/>
          </a:xfrm>
          <a:prstGeom prst="rect">
            <a:avLst/>
          </a:prstGeom>
          <a:ln w="0">
            <a:noFill/>
          </a:ln>
        </p:spPr>
      </p:pic>
      <p:pic>
        <p:nvPicPr>
          <p:cNvPr id="192" name="Google Shape;290;p45" descr=""/>
          <p:cNvPicPr/>
          <p:nvPr/>
        </p:nvPicPr>
        <p:blipFill>
          <a:blip r:embed="rId2"/>
          <a:stretch/>
        </p:blipFill>
        <p:spPr>
          <a:xfrm>
            <a:off x="6555960" y="2706480"/>
            <a:ext cx="2453760" cy="183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8" dur="indefinite" restart="never" nodeType="tmRoot">
          <p:childTnLst>
            <p:seq>
              <p:cTn id="449" dur="indefinite" nodeType="mainSeq">
                <p:childTnLst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4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ICEV / BEV Price parity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Google Shape;296;p46" descr=""/>
          <p:cNvPicPr/>
          <p:nvPr/>
        </p:nvPicPr>
        <p:blipFill>
          <a:blip r:embed="rId1"/>
          <a:stretch/>
        </p:blipFill>
        <p:spPr>
          <a:xfrm>
            <a:off x="2257200" y="1162080"/>
            <a:ext cx="6167160" cy="3700080"/>
          </a:xfrm>
          <a:prstGeom prst="rect">
            <a:avLst/>
          </a:prstGeom>
          <a:ln w="0">
            <a:noFill/>
          </a:ln>
        </p:spPr>
      </p:pic>
      <p:sp>
        <p:nvSpPr>
          <p:cNvPr id="195" name="Google Shape;297;p46"/>
          <p:cNvSpPr/>
          <p:nvPr/>
        </p:nvSpPr>
        <p:spPr>
          <a:xfrm>
            <a:off x="407160" y="1317960"/>
            <a:ext cx="127692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US$100/kWh battery cost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196" name="Google Shape;298;p46"/>
          <p:cNvSpPr/>
          <p:nvPr/>
        </p:nvSpPr>
        <p:spPr>
          <a:xfrm>
            <a:off x="7274880" y="4201200"/>
            <a:ext cx="155736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Bloomberg</a:t>
            </a:r>
            <a:endParaRPr b="0" lang="en-A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1" dur="indefinite" restart="never" nodeType="tmRoot">
          <p:childTnLst>
            <p:seq>
              <p:cTn id="472" dur="indefinite" nodeType="mainSeq">
                <p:childTnLst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Running Costs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309;p48" descr=""/>
          <p:cNvPicPr/>
          <p:nvPr/>
        </p:nvPicPr>
        <p:blipFill>
          <a:blip r:embed="rId1"/>
          <a:stretch/>
        </p:blipFill>
        <p:spPr>
          <a:xfrm>
            <a:off x="173520" y="289080"/>
            <a:ext cx="8796240" cy="456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‘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Fuel’ Cost / 100 km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311760" y="1017720"/>
            <a:ext cx="8520120" cy="3792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highlight>
                  <a:srgbClr val="ffff00"/>
                </a:highlight>
                <a:latin typeface="Arial"/>
                <a:ea typeface="Arial"/>
              </a:rPr>
              <a:t>21%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vs 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b6d7a8"/>
                </a:highlight>
                <a:latin typeface="Arial"/>
                <a:ea typeface="Arial"/>
              </a:rPr>
              <a:t>88%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= 4.2 times more energy efficient</a:t>
            </a:r>
            <a:br/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highlight>
                  <a:srgbClr val="ffff00"/>
                </a:highlight>
                <a:latin typeface="Arial"/>
                <a:ea typeface="Arial"/>
              </a:rPr>
              <a:t>$18.00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 / 100 km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vs 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b6d7a8"/>
                </a:highlight>
                <a:latin typeface="Arial"/>
                <a:ea typeface="Arial"/>
              </a:rPr>
              <a:t>$4.00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 / 100 km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(Home charging)</a:t>
            </a:r>
            <a:br/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NSW RUC - 1 July 2027 or 30% EV - 2.5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¢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/ km ($2.50 / 100 km)</a:t>
            </a:r>
            <a:br/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highlight>
                  <a:srgbClr val="ffff00"/>
                </a:highlight>
                <a:latin typeface="Arial"/>
                <a:ea typeface="Arial"/>
              </a:rPr>
              <a:t>$18.00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 / 100 km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vs 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b6d7a8"/>
                </a:highlight>
                <a:latin typeface="Arial"/>
                <a:ea typeface="Arial"/>
              </a:rPr>
              <a:t>$6.50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 / 100 km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Peak 35.20c/kWh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</a:rPr>
              <a:t>Off-peak 13.20c/kWh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6" dur="indefinite" restart="never" nodeType="tmRoot">
          <p:childTnLst>
            <p:seq>
              <p:cTn id="487" dur="indefinite" nodeType="mainSeq">
                <p:childTnLst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2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7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2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7" dur="10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2" dur="10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7" dur="10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Maintenance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326;p51" descr=""/>
          <p:cNvPicPr/>
          <p:nvPr/>
        </p:nvPicPr>
        <p:blipFill>
          <a:blip r:embed="rId1"/>
          <a:stretch/>
        </p:blipFill>
        <p:spPr>
          <a:xfrm>
            <a:off x="3630600" y="236880"/>
            <a:ext cx="3805560" cy="2854080"/>
          </a:xfrm>
          <a:prstGeom prst="rect">
            <a:avLst/>
          </a:prstGeom>
          <a:ln w="0">
            <a:noFill/>
          </a:ln>
        </p:spPr>
      </p:pic>
      <p:pic>
        <p:nvPicPr>
          <p:cNvPr id="205" name="Google Shape;327;p51" descr=""/>
          <p:cNvPicPr/>
          <p:nvPr/>
        </p:nvPicPr>
        <p:blipFill>
          <a:blip r:embed="rId2"/>
          <a:stretch/>
        </p:blipFill>
        <p:spPr>
          <a:xfrm>
            <a:off x="6791040" y="3045240"/>
            <a:ext cx="1748880" cy="1556640"/>
          </a:xfrm>
          <a:prstGeom prst="rect">
            <a:avLst/>
          </a:prstGeom>
          <a:ln w="0">
            <a:noFill/>
          </a:ln>
        </p:spPr>
      </p:pic>
      <p:pic>
        <p:nvPicPr>
          <p:cNvPr id="206" name="Google Shape;328;p51" descr=""/>
          <p:cNvPicPr/>
          <p:nvPr/>
        </p:nvPicPr>
        <p:blipFill>
          <a:blip r:embed="rId3"/>
          <a:stretch/>
        </p:blipFill>
        <p:spPr>
          <a:xfrm>
            <a:off x="152280" y="1170000"/>
            <a:ext cx="3554280" cy="3081600"/>
          </a:xfrm>
          <a:prstGeom prst="rect">
            <a:avLst/>
          </a:prstGeom>
          <a:ln w="0">
            <a:noFill/>
          </a:ln>
        </p:spPr>
      </p:pic>
      <p:pic>
        <p:nvPicPr>
          <p:cNvPr id="207" name="Google Shape;329;p51" descr=""/>
          <p:cNvPicPr/>
          <p:nvPr/>
        </p:nvPicPr>
        <p:blipFill>
          <a:blip r:embed="rId4"/>
          <a:stretch/>
        </p:blipFill>
        <p:spPr>
          <a:xfrm>
            <a:off x="3630600" y="3205440"/>
            <a:ext cx="2141280" cy="1046160"/>
          </a:xfrm>
          <a:prstGeom prst="rect">
            <a:avLst/>
          </a:prstGeom>
          <a:ln w="0">
            <a:noFill/>
          </a:ln>
        </p:spPr>
      </p:pic>
      <p:pic>
        <p:nvPicPr>
          <p:cNvPr id="208" name="Google Shape;330;p51" descr=""/>
          <p:cNvPicPr/>
          <p:nvPr/>
        </p:nvPicPr>
        <p:blipFill>
          <a:blip r:embed="rId5"/>
          <a:stretch/>
        </p:blipFill>
        <p:spPr>
          <a:xfrm>
            <a:off x="7269120" y="897840"/>
            <a:ext cx="1748880" cy="2078280"/>
          </a:xfrm>
          <a:prstGeom prst="rect">
            <a:avLst/>
          </a:prstGeom>
          <a:ln w="0"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ICE Vehicle Drive Train 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8" dur="indefinite" restart="never" nodeType="tmRoot">
          <p:childTnLst>
            <p:seq>
              <p:cTn id="519" dur="indefinite" nodeType="mainSeq">
                <p:childTnLst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4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Regenerative Braking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Google Shape;76;p16" descr=""/>
          <p:cNvPicPr/>
          <p:nvPr/>
        </p:nvPicPr>
        <p:blipFill>
          <a:blip r:embed="rId1"/>
          <a:stretch/>
        </p:blipFill>
        <p:spPr>
          <a:xfrm>
            <a:off x="1706400" y="1089360"/>
            <a:ext cx="5731200" cy="382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Complete Drivetrain - Tesla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Google Shape;337;p52" descr=""/>
          <p:cNvPicPr/>
          <p:nvPr/>
        </p:nvPicPr>
        <p:blipFill>
          <a:blip r:embed="rId1"/>
          <a:stretch/>
        </p:blipFill>
        <p:spPr>
          <a:xfrm>
            <a:off x="1665360" y="1059840"/>
            <a:ext cx="5812920" cy="382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5" dur="indefinite" restart="never" nodeType="tmRoot">
          <p:childTnLst>
            <p:seq>
              <p:cTn id="546" dur="indefinite" nodeType="mainSeq">
                <p:childTnLst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Maintenance 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311760" y="982440"/>
            <a:ext cx="8520120" cy="381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0000"/>
          </a:bodyPr>
          <a:p>
            <a:pPr marL="360000" indent="-3600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Compared to an ICE vehicle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Relatively few moving parts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Tesla Service Plan: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Cabin Air Filter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3 Years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High Efficiency Particulate Air (HEPA) Filter (if fitted)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3 years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Air conditioning desiccant bag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3 years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Tire Rotation, Balance and Wheel Alignment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10,000 kms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Brake Fluid Test for contaminants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2 years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Brakes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Regenerative braking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EV Maintenance Cost Is 40% Lower Than ICE 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(InsideEvs.com - 17/8/2021)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 marL="360000" indent="-36000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highlight>
                  <a:srgbClr val="ff9900"/>
                </a:highlight>
                <a:latin typeface="Arial"/>
                <a:ea typeface="Arial"/>
              </a:rPr>
              <a:t>DANGER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- Upto 800V charging</a:t>
            </a:r>
            <a:br/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300-400V AC Motor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Google Shape;344;p53" descr=""/>
          <p:cNvPicPr/>
          <p:nvPr/>
        </p:nvPicPr>
        <p:blipFill>
          <a:blip r:embed="rId1"/>
          <a:stretch/>
        </p:blipFill>
        <p:spPr>
          <a:xfrm>
            <a:off x="5784480" y="231840"/>
            <a:ext cx="3047760" cy="2285640"/>
          </a:xfrm>
          <a:prstGeom prst="rect">
            <a:avLst/>
          </a:prstGeom>
          <a:ln w="0">
            <a:noFill/>
          </a:ln>
        </p:spPr>
      </p:pic>
      <p:pic>
        <p:nvPicPr>
          <p:cNvPr id="215" name="Google Shape;345;p53" descr=""/>
          <p:cNvPicPr/>
          <p:nvPr/>
        </p:nvPicPr>
        <p:blipFill>
          <a:blip r:embed="rId2"/>
          <a:stretch/>
        </p:blipFill>
        <p:spPr>
          <a:xfrm>
            <a:off x="5784480" y="444960"/>
            <a:ext cx="3047760" cy="171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2" dur="indefinite" restart="never" nodeType="tmRoot">
          <p:childTnLst>
            <p:seq>
              <p:cTn id="553" dur="indefinite" nodeType="mainSeq">
                <p:childTnLst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8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3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8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3" dur="10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8" dur="10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3" dur="10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8" dur="10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3" dur="1000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8" dur="1000"/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3" dur="1000"/>
                                        <p:tgtEl>
                                          <p:spTgt spid="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To Conclude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Summary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rgbClr val="595959"/>
                </a:solidFill>
                <a:latin typeface="Arial"/>
                <a:ea typeface="Arial"/>
              </a:rPr>
              <a:t>2025 - 2030 Most manufactures will only produce EVs.</a:t>
            </a:r>
            <a:endParaRPr b="0" lang="en-AU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rgbClr val="595959"/>
                </a:solidFill>
                <a:latin typeface="Arial"/>
                <a:ea typeface="Arial"/>
              </a:rPr>
              <a:t>2025 - Price parity.  </a:t>
            </a:r>
            <a:endParaRPr b="0" lang="en-AU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rgbClr val="595959"/>
                </a:solidFill>
                <a:latin typeface="Arial"/>
                <a:ea typeface="Arial"/>
              </a:rPr>
              <a:t>2030 - Cheaper.</a:t>
            </a:r>
            <a:endParaRPr b="0" lang="en-AU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rgbClr val="595959"/>
                </a:solidFill>
                <a:latin typeface="Arial"/>
                <a:ea typeface="Arial"/>
              </a:rPr>
              <a:t>Much cheaper to run and maintain.</a:t>
            </a:r>
            <a:endParaRPr b="0" lang="en-AU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rgbClr val="595959"/>
                </a:solidFill>
                <a:latin typeface="Arial"/>
                <a:ea typeface="Arial"/>
              </a:rPr>
              <a:t>Battery development ?????</a:t>
            </a:r>
            <a:endParaRPr b="0" lang="en-AU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2" dur="indefinite" restart="never" nodeType="tmRoot">
          <p:childTnLst>
            <p:seq>
              <p:cTn id="613" dur="indefinite" nodeType="mainSeq">
                <p:childTnLst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8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3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8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3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8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Lightyear One - 725 km (normal) 400 km (130 km/hr)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Google Shape;363;p56" descr=""/>
          <p:cNvPicPr/>
          <p:nvPr/>
        </p:nvPicPr>
        <p:blipFill>
          <a:blip r:embed="rId1"/>
          <a:stretch/>
        </p:blipFill>
        <p:spPr>
          <a:xfrm>
            <a:off x="1177200" y="1160640"/>
            <a:ext cx="6789240" cy="382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Aptera - 1600 km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Google Shape;369;p57" descr=""/>
          <p:cNvPicPr/>
          <p:nvPr/>
        </p:nvPicPr>
        <p:blipFill>
          <a:blip r:embed="rId1"/>
          <a:stretch/>
        </p:blipFill>
        <p:spPr>
          <a:xfrm>
            <a:off x="783000" y="958680"/>
            <a:ext cx="7286040" cy="412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Questions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Performance?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Fires?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Vehicles?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Towing ability?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9" dur="indefinite" restart="never" nodeType="tmRoot">
          <p:childTnLst>
            <p:seq>
              <p:cTn id="640" dur="indefinite" nodeType="mainSeq">
                <p:childTnLst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/>
          </p:nvPr>
        </p:nvSpPr>
        <p:spPr>
          <a:xfrm>
            <a:off x="311760" y="320040"/>
            <a:ext cx="8520120" cy="424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4000"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https://www.lifehacker.com.au/2021/06/electric-vehicle-australia/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https://www.youtube.com/watch?v=SRUrB7ruh-8&amp;t=936s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3"/>
              </a:rPr>
              <a:t>https://www.solarreviews.com/blog/where-to-find-electric-car-charging-stations-and-more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4"/>
              </a:rPr>
              <a:t>https://thedriven.io/2021/12/22/charged-up-ready-to-go-how-it-is-to-buy-an-electric-car-these-days/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5"/>
              </a:rPr>
              <a:t>https://thedriven.io/2021/12/21/thinking-of-buying-an-electric-car-heres-your-essential-ev-holiday-reading/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6"/>
              </a:rPr>
              <a:t>https://cleantechnica.com/2021/11/27/electric-car-faqs-do-evs-all-use-the-same-plug/amp/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7"/>
              </a:rPr>
              <a:t>https://thedriven.io/2021/11/26/affordable-electric-cars-are-out-there-but-when-will-they-be-here/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8"/>
              </a:rPr>
              <a:t>https://thedriven.io/2021/11/23/greek-island-debuts-what-must-be-worlds-slowest-electric-police-cars/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9"/>
              </a:rPr>
              <a:t>https://thedriven.io/2021/11/16/electric-cars-could-one-day-power-your-house-heres-how-to-make-it-happen/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0"/>
              </a:rPr>
              <a:t>https://thedriven.io/2021/11/15/electric-cars-101-what-you-should-know-before-you-buy-an-ev/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1"/>
              </a:rPr>
              <a:t>https://thedriven.io/2021/08/23/the-australian-early-adopters-guide-to-the-electric-vehicle-transition/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2"/>
              </a:rPr>
              <a:t>https://www.abc.net.au/news/science/2021-08-10/v2g-vehicle-to-grid-pays-ev-owners-for-electricity/100353072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Construction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Google Shape;82;p17" descr=""/>
          <p:cNvPicPr/>
          <p:nvPr/>
        </p:nvPicPr>
        <p:blipFill>
          <a:blip r:embed="rId1"/>
          <a:stretch/>
        </p:blipFill>
        <p:spPr>
          <a:xfrm>
            <a:off x="152280" y="1170000"/>
            <a:ext cx="6792480" cy="3820680"/>
          </a:xfrm>
          <a:prstGeom prst="rect">
            <a:avLst/>
          </a:prstGeom>
          <a:ln w="0">
            <a:noFill/>
          </a:ln>
        </p:spPr>
      </p:pic>
      <p:pic>
        <p:nvPicPr>
          <p:cNvPr id="97" name="Google Shape;83;p17" descr=""/>
          <p:cNvPicPr/>
          <p:nvPr/>
        </p:nvPicPr>
        <p:blipFill>
          <a:blip r:embed="rId2"/>
          <a:stretch/>
        </p:blipFill>
        <p:spPr>
          <a:xfrm>
            <a:off x="2934360" y="1017720"/>
            <a:ext cx="5731200" cy="382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88;p18" descr=""/>
          <p:cNvPicPr/>
          <p:nvPr/>
        </p:nvPicPr>
        <p:blipFill>
          <a:blip r:embed="rId1"/>
          <a:stretch/>
        </p:blipFill>
        <p:spPr>
          <a:xfrm>
            <a:off x="1415160" y="227520"/>
            <a:ext cx="7619400" cy="4610880"/>
          </a:xfrm>
          <a:prstGeom prst="rect">
            <a:avLst/>
          </a:prstGeom>
          <a:ln w="0">
            <a:noFill/>
          </a:ln>
        </p:spPr>
      </p:pic>
      <p:sp>
        <p:nvSpPr>
          <p:cNvPr id="99" name="Google Shape;89;p18"/>
          <p:cNvSpPr/>
          <p:nvPr/>
        </p:nvSpPr>
        <p:spPr>
          <a:xfrm>
            <a:off x="340920" y="2571840"/>
            <a:ext cx="119700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ICE</a:t>
            </a:r>
            <a:br/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Internal Combustion Engine</a:t>
            </a:r>
            <a:endParaRPr b="0" lang="en-AU" sz="1400" spc="-1" strike="noStrike">
              <a:latin typeface="Arial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Car Types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When will all this happen?</a:t>
            </a:r>
            <a:endParaRPr b="0" lang="en-AU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buNone/>
            </a:pPr>
            <a:endParaRPr b="0" lang="en-A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Wot’s Driving the Changeover to EVs?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oogle Shape;102;p20" descr=""/>
          <p:cNvPicPr/>
          <p:nvPr/>
        </p:nvPicPr>
        <p:blipFill>
          <a:blip r:embed="rId1"/>
          <a:stretch/>
        </p:blipFill>
        <p:spPr>
          <a:xfrm>
            <a:off x="3090600" y="1017720"/>
            <a:ext cx="5501880" cy="3820680"/>
          </a:xfrm>
          <a:prstGeom prst="rect">
            <a:avLst/>
          </a:prstGeom>
          <a:ln w="0">
            <a:noFill/>
          </a:ln>
        </p:spPr>
      </p:pic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89040" y="1167120"/>
            <a:ext cx="2096280" cy="1313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360000" indent="-360000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Vehicle Emission Standards</a:t>
            </a:r>
            <a:endParaRPr b="0" lang="en-A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Google Shape;104;p20"/>
          <p:cNvSpPr/>
          <p:nvPr/>
        </p:nvSpPr>
        <p:spPr>
          <a:xfrm>
            <a:off x="7462080" y="2861640"/>
            <a:ext cx="799560" cy="13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a64d7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Google Shape;105;p20"/>
          <p:cNvSpPr/>
          <p:nvPr/>
        </p:nvSpPr>
        <p:spPr>
          <a:xfrm>
            <a:off x="7527960" y="2571840"/>
            <a:ext cx="7333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AUS</a:t>
            </a:r>
            <a:endParaRPr b="0" lang="en-A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When ?</a:t>
            </a:r>
            <a:endParaRPr b="0" lang="en-A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Google Shape;111;p21" descr=""/>
          <p:cNvPicPr/>
          <p:nvPr/>
        </p:nvPicPr>
        <p:blipFill>
          <a:blip r:embed="rId1"/>
          <a:stretch/>
        </p:blipFill>
        <p:spPr>
          <a:xfrm>
            <a:off x="1348200" y="295200"/>
            <a:ext cx="7483680" cy="46440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10" name="Google Shape;112;p21"/>
          <p:cNvGraphicFramePr/>
          <p:nvPr/>
        </p:nvGraphicFramePr>
        <p:xfrm>
          <a:off x="376560" y="1017720"/>
          <a:ext cx="8185320" cy="1657800"/>
        </p:xfrm>
        <a:graphic>
          <a:graphicData uri="http://schemas.openxmlformats.org/drawingml/2006/table">
            <a:tbl>
              <a:tblPr/>
              <a:tblGrid>
                <a:gridCol w="5743440"/>
                <a:gridCol w="2441880"/>
              </a:tblGrid>
              <a:tr h="5821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30 National Governments + BYD Auto, Ford Motor Company, General Motors, Jaguar Land Rover, Mercedes-Benz and Volvo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2035 “leading markets”</a:t>
                      </a:r>
                      <a:endParaRPr b="0" lang="en-AU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2040 “Worldwide”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Mercedes-Benz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2025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62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Jaguar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2025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Volkswagen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2026</a:t>
                      </a:r>
                      <a:endParaRPr b="0" lang="en-A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1" name="Google Shape;113;p21"/>
          <p:cNvSpPr/>
          <p:nvPr/>
        </p:nvSpPr>
        <p:spPr>
          <a:xfrm>
            <a:off x="432720" y="3083760"/>
            <a:ext cx="6933600" cy="145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Nissan’s CEO, Ashwani Gupta: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... we’ve decided not to </a:t>
            </a:r>
            <a:r>
              <a:rPr b="0" lang="en-GB" sz="1400" spc="-1" strike="noStrike">
                <a:solidFill>
                  <a:srgbClr val="000000"/>
                </a:solidFill>
                <a:highlight>
                  <a:srgbClr val="eeff41"/>
                </a:highlight>
                <a:latin typeface="Arial"/>
                <a:ea typeface="Arial"/>
              </a:rPr>
              <a:t>develop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 ICE engines, starting [from] Euro 7, for Europe.”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Brussels-headquartered campaign group Transport &amp; Environment:</a:t>
            </a:r>
            <a:endParaRPr b="0" lang="en-A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... </a:t>
            </a:r>
            <a:r>
              <a:rPr b="0" lang="en-GB" sz="1350" spc="-1" strike="noStrike">
                <a:solidFill>
                  <a:srgbClr val="000000"/>
                </a:solidFill>
                <a:latin typeface="Arial"/>
                <a:ea typeface="Arial"/>
              </a:rPr>
              <a:t> it’s expected that Euro 7 standards will be implemented in 2025”</a:t>
            </a:r>
            <a:endParaRPr b="0" lang="en-AU" sz="135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350" spc="-1" strike="noStrike">
                <a:solidFill>
                  <a:srgbClr val="000000"/>
                </a:solidFill>
                <a:latin typeface="Arial"/>
                <a:ea typeface="Arial"/>
              </a:rPr>
              <a:t>CNBC 9/2/2020</a:t>
            </a:r>
            <a:endParaRPr b="0" lang="en-AU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LibreOffice/7.3.0.3$Windows_X86_64 LibreOffice_project/0f246aa12d0eee4a0f7adcefbf7c878fc2238db3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en-AU</dc:language>
  <cp:lastModifiedBy/>
  <dcterms:modified xsi:type="dcterms:W3CDTF">2022-03-01T11:43:42Z</dcterms:modified>
  <cp:revision>2</cp:revision>
  <dc:subject/>
  <dc:title/>
</cp:coreProperties>
</file>